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
  </p:notesMasterIdLst>
  <p:sldIdLst>
    <p:sldId id="256" r:id="rId2"/>
    <p:sldId id="264" r:id="rId3"/>
    <p:sldId id="257" r:id="rId4"/>
    <p:sldId id="258" r:id="rId5"/>
    <p:sldId id="259" r:id="rId6"/>
    <p:sldId id="260" r:id="rId7"/>
    <p:sldId id="261" r:id="rId8"/>
    <p:sldId id="263" r:id="rId9"/>
    <p:sldId id="262" r:id="rId1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6610" autoAdjust="0"/>
  </p:normalViewPr>
  <p:slideViewPr>
    <p:cSldViewPr>
      <p:cViewPr varScale="1">
        <p:scale>
          <a:sx n="66" d="100"/>
          <a:sy n="66" d="100"/>
        </p:scale>
        <p:origin x="-2952" y="-1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32387D-D8AB-4048-B6E0-205076B3E22B}" type="datetimeFigureOut">
              <a:rPr lang="nl-NL" smtClean="0"/>
              <a:t>18-04-16</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C830A5-A58E-43AD-9AD3-A3D1678AC9F8}" type="slidenum">
              <a:rPr lang="nl-NL" smtClean="0"/>
              <a:t>‹#›</a:t>
            </a:fld>
            <a:endParaRPr lang="nl-NL"/>
          </a:p>
        </p:txBody>
      </p:sp>
    </p:spTree>
    <p:extLst>
      <p:ext uri="{BB962C8B-B14F-4D97-AF65-F5344CB8AC3E}">
        <p14:creationId xmlns:p14="http://schemas.microsoft.com/office/powerpoint/2010/main" val="2410905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Dit is best een lastige vraag. Zoals je ziet op de plaatjes zijn er heel veel verschillende Joden. Donkere, lichte, in Nederland, in het buitenland, overal op de wereld zijn Joden. Mensen die de Joodse levenswijze belijden in min of meerdere mate. </a:t>
            </a:r>
          </a:p>
          <a:p>
            <a:r>
              <a:rPr lang="nl-NL" dirty="0" smtClean="0"/>
              <a:t>In</a:t>
            </a:r>
            <a:r>
              <a:rPr lang="nl-NL" baseline="0" dirty="0" smtClean="0"/>
              <a:t> een filmpje hoor je leerlingen de vraag beantwoorden: Wie is een Jood, wat betekent het Jood zijn? Daarna hoor je Meta van der Lee die vraag beantwoorden. Zij en haar man Rinse zijn erg betrokken bij de Joodse gemeenschap en weten er erg veel van. </a:t>
            </a:r>
          </a:p>
          <a:p>
            <a:endParaRPr lang="nl-NL" baseline="0" dirty="0" smtClean="0"/>
          </a:p>
          <a:p>
            <a:r>
              <a:rPr lang="nl-NL" b="1" dirty="0" smtClean="0"/>
              <a:t>Wat vertelde Meta in het filmpje? Hieronder is de tekst. Misschien goed om nog even met de leerlingen te bespreken…</a:t>
            </a:r>
          </a:p>
          <a:p>
            <a:endParaRPr lang="nl-NL" dirty="0" smtClean="0"/>
          </a:p>
          <a:p>
            <a:r>
              <a:rPr lang="nl-NL" b="1" dirty="0" smtClean="0"/>
              <a:t>Wie is Jood?  </a:t>
            </a:r>
            <a:r>
              <a:rPr lang="nl-NL" dirty="0" smtClean="0"/>
              <a:t>Als je moeder Joods is,  ben jij ook Jood. </a:t>
            </a:r>
          </a:p>
          <a:p>
            <a:endParaRPr lang="nl-NL" dirty="0" smtClean="0"/>
          </a:p>
          <a:p>
            <a:r>
              <a:rPr lang="nl-NL" dirty="0" smtClean="0"/>
              <a:t>Joden zijn  een heel oud volk ....van gewone mensen. In de Bijbel lees je hoe God duizenden jaren voordat er Christenen en Moslims waren, </a:t>
            </a:r>
          </a:p>
          <a:p>
            <a:r>
              <a:rPr lang="nl-NL" dirty="0" smtClean="0"/>
              <a:t>een Verbond met Joodse mensen sloot.</a:t>
            </a:r>
          </a:p>
          <a:p>
            <a:r>
              <a:rPr lang="nl-NL" dirty="0" smtClean="0"/>
              <a:t>Israëls God zei: </a:t>
            </a:r>
          </a:p>
          <a:p>
            <a:r>
              <a:rPr lang="nl-NL" dirty="0" smtClean="0"/>
              <a:t>Ik heb jullie lief, willen jullie Mijn volk worden? Op Mijn manier leven? Dan ben Ik jullie God en jullie zijn mijn partners.</a:t>
            </a:r>
          </a:p>
          <a:p>
            <a:r>
              <a:rPr lang="nl-NL" dirty="0" smtClean="0"/>
              <a:t>Ze antwoorden toen: </a:t>
            </a:r>
          </a:p>
          <a:p>
            <a:r>
              <a:rPr lang="nl-NL" dirty="0" smtClean="0"/>
              <a:t>“We zullen doen, we zullen horen”. Bij een verbond horen afspraken. </a:t>
            </a:r>
          </a:p>
          <a:p>
            <a:r>
              <a:rPr lang="nl-NL" dirty="0" smtClean="0"/>
              <a:t>Een  soort grondwet. </a:t>
            </a:r>
            <a:r>
              <a:rPr lang="nl-NL" b="1" dirty="0" smtClean="0"/>
              <a:t>Die Bijbels-grondwet </a:t>
            </a:r>
            <a:r>
              <a:rPr lang="nl-NL" dirty="0" smtClean="0"/>
              <a:t>wordt ook wel </a:t>
            </a:r>
            <a:r>
              <a:rPr lang="nl-NL" b="1" dirty="0" smtClean="0"/>
              <a:t>de </a:t>
            </a:r>
            <a:r>
              <a:rPr lang="nl-NL" b="1" dirty="0" err="1" smtClean="0"/>
              <a:t>Tora</a:t>
            </a:r>
            <a:r>
              <a:rPr lang="nl-NL" b="1" dirty="0" smtClean="0"/>
              <a:t> </a:t>
            </a:r>
            <a:r>
              <a:rPr lang="nl-NL" dirty="0" smtClean="0"/>
              <a:t>genoemd.</a:t>
            </a:r>
          </a:p>
          <a:p>
            <a:r>
              <a:rPr lang="nl-NL" dirty="0" smtClean="0"/>
              <a:t>Dat partner van God zijn en die Bijbels-grondwet is vandaag nog steeds geldig.</a:t>
            </a:r>
          </a:p>
          <a:p>
            <a:r>
              <a:rPr lang="nl-NL" dirty="0" smtClean="0"/>
              <a:t>Een Joods meisje (twaalf)  of een jongen (dertien), kiest in de synagoge  nog steeds voor dat Joodse verbond en die Joodse </a:t>
            </a:r>
            <a:r>
              <a:rPr lang="nl-NL" dirty="0" err="1" smtClean="0"/>
              <a:t>Tora</a:t>
            </a:r>
            <a:r>
              <a:rPr lang="nl-NL" dirty="0" smtClean="0"/>
              <a:t> </a:t>
            </a:r>
            <a:r>
              <a:rPr lang="nl-NL" dirty="0" err="1" smtClean="0"/>
              <a:t>grond-wet</a:t>
            </a:r>
            <a:r>
              <a:rPr lang="nl-NL" dirty="0" smtClean="0"/>
              <a:t>. </a:t>
            </a:r>
          </a:p>
          <a:p>
            <a:r>
              <a:rPr lang="nl-NL" b="1" dirty="0" smtClean="0"/>
              <a:t>In de synagoge en in het Hebreeuws; dat is de taal waarin de Bijbel werd geschreven en waarin nog steeds wordt geleerd. </a:t>
            </a:r>
            <a:r>
              <a:rPr lang="nl-NL" dirty="0" smtClean="0"/>
              <a:t>Eeuwen later hebben Christenen en Moslims van het Joodse volk geleerd om ook in één God te geloven.</a:t>
            </a:r>
          </a:p>
          <a:p>
            <a:r>
              <a:rPr lang="nl-NL" dirty="0" smtClean="0"/>
              <a:t> </a:t>
            </a:r>
          </a:p>
          <a:p>
            <a:r>
              <a:rPr lang="nl-NL" b="1" dirty="0" smtClean="0"/>
              <a:t>Jezus</a:t>
            </a:r>
            <a:r>
              <a:rPr lang="nl-NL" dirty="0" smtClean="0"/>
              <a:t>, die 2000 duizend jaar geleden in Israël leefde, was een Joodse profeet...</a:t>
            </a:r>
          </a:p>
          <a:p>
            <a:r>
              <a:rPr lang="nl-NL" dirty="0" smtClean="0"/>
              <a:t>die de mensen over Israëls God leerde.</a:t>
            </a:r>
          </a:p>
          <a:p>
            <a:r>
              <a:rPr lang="nl-NL" dirty="0" smtClean="0"/>
              <a:t>Joodse mensen geloven niet dat Jezus een soort God is of de Messias.</a:t>
            </a:r>
          </a:p>
          <a:p>
            <a:r>
              <a:rPr lang="nl-NL" dirty="0" smtClean="0"/>
              <a:t>Het Joodse volk bleef en blijft door de eeuwen heen trouw aan haar eigen tradities en het Verbond met God en de </a:t>
            </a:r>
            <a:r>
              <a:rPr lang="nl-NL" dirty="0" err="1" smtClean="0"/>
              <a:t>Tora</a:t>
            </a:r>
            <a:r>
              <a:rPr lang="nl-NL" dirty="0" smtClean="0"/>
              <a:t>. En dat zorgde en zorgt soms voor grote godsdienstige problemen.</a:t>
            </a:r>
          </a:p>
          <a:p>
            <a:endParaRPr lang="nl-NL" dirty="0" smtClean="0"/>
          </a:p>
          <a:p>
            <a:r>
              <a:rPr lang="nl-NL" b="1" dirty="0" smtClean="0"/>
              <a:t>De Jodenvernietiging  </a:t>
            </a:r>
            <a:r>
              <a:rPr lang="nl-NL" dirty="0" smtClean="0"/>
              <a:t>waarvoor Joodse mensen in de 2e wereldoorlog moesten onderduiken om hun leven te redden, werd mede hierdoor veroorzaakt. </a:t>
            </a:r>
          </a:p>
          <a:p>
            <a:r>
              <a:rPr lang="nl-NL" dirty="0" smtClean="0"/>
              <a:t>Die verplichte Joden ster, was een discriminerende onderscheiding van tegenstander Hitler,  een  ‘walgelijke antisemitische  onderscheiding’. Omdat hij Joden minderwaardig en waardeloos vond.</a:t>
            </a:r>
          </a:p>
          <a:p>
            <a:endParaRPr lang="nl-NL" dirty="0" smtClean="0"/>
          </a:p>
          <a:p>
            <a:r>
              <a:rPr lang="nl-NL" dirty="0" smtClean="0"/>
              <a:t>Sommige Joodse mensen zijn erg gelovig, anderen doen er weinig aan. </a:t>
            </a:r>
          </a:p>
          <a:p>
            <a:r>
              <a:rPr lang="nl-NL" dirty="0" smtClean="0"/>
              <a:t>Dat maakt niks uit. </a:t>
            </a:r>
          </a:p>
          <a:p>
            <a:r>
              <a:rPr lang="nl-NL" b="1" dirty="0" smtClean="0"/>
              <a:t>Als je moeder Joods is ben jij ook een Jood.</a:t>
            </a:r>
          </a:p>
          <a:p>
            <a:endParaRPr lang="nl-NL" b="1" dirty="0"/>
          </a:p>
        </p:txBody>
      </p:sp>
      <p:sp>
        <p:nvSpPr>
          <p:cNvPr id="4" name="Tijdelijke aanduiding voor dianummer 3"/>
          <p:cNvSpPr>
            <a:spLocks noGrp="1"/>
          </p:cNvSpPr>
          <p:nvPr>
            <p:ph type="sldNum" sz="quarter" idx="10"/>
          </p:nvPr>
        </p:nvSpPr>
        <p:spPr/>
        <p:txBody>
          <a:bodyPr/>
          <a:lstStyle/>
          <a:p>
            <a:fld id="{2BC830A5-A58E-43AD-9AD3-A3D1678AC9F8}" type="slidenum">
              <a:rPr lang="nl-NL" smtClean="0"/>
              <a:t>2</a:t>
            </a:fld>
            <a:endParaRPr lang="nl-NL"/>
          </a:p>
        </p:txBody>
      </p:sp>
    </p:spTree>
    <p:extLst>
      <p:ext uri="{BB962C8B-B14F-4D97-AF65-F5344CB8AC3E}">
        <p14:creationId xmlns:p14="http://schemas.microsoft.com/office/powerpoint/2010/main" val="413164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mtClean="0"/>
              <a:t>Meta vertelde</a:t>
            </a:r>
            <a:r>
              <a:rPr lang="nl-NL" baseline="0" smtClean="0"/>
              <a:t> </a:t>
            </a:r>
            <a:r>
              <a:rPr lang="nl-NL" smtClean="0"/>
              <a:t>dat</a:t>
            </a:r>
            <a:r>
              <a:rPr lang="nl-NL" dirty="0" smtClean="0"/>
              <a:t>: als je de </a:t>
            </a:r>
            <a:r>
              <a:rPr lang="nl-NL" dirty="0" err="1" smtClean="0"/>
              <a:t>Tora</a:t>
            </a:r>
            <a:r>
              <a:rPr lang="nl-NL" dirty="0" smtClean="0"/>
              <a:t> rollen verbrandt, dan laat je eigenlijk op die manier merken dat je Joden</a:t>
            </a:r>
            <a:r>
              <a:rPr lang="nl-NL" baseline="0" dirty="0" smtClean="0"/>
              <a:t> maar niets vindt. Adolf Hitler, die in 1933 in Duitsland aan de macht kwam, gaf Joden overal de schuld van en voerde een anti-Joodse politiek. Joden moesten weg. Alle Joden waren slechteriken en niets waard. In de </a:t>
            </a:r>
            <a:r>
              <a:rPr lang="nl-NL" baseline="0" dirty="0" err="1" smtClean="0"/>
              <a:t>Kristallnacht</a:t>
            </a:r>
            <a:r>
              <a:rPr lang="nl-NL" baseline="0" dirty="0" smtClean="0"/>
              <a:t> in 1938 was de haat tegen Joden al zo groot geworden onder de bevolking dat er Joodse Synagogen in brand werden gestoken, boeken en het allerverschrikkelijkst voor de Joden: </a:t>
            </a:r>
            <a:r>
              <a:rPr lang="nl-NL" baseline="0" dirty="0" err="1" smtClean="0"/>
              <a:t>Tora</a:t>
            </a:r>
            <a:r>
              <a:rPr lang="nl-NL" baseline="0" dirty="0" smtClean="0"/>
              <a:t> rollen. </a:t>
            </a:r>
          </a:p>
          <a:p>
            <a:r>
              <a:rPr lang="nl-NL" baseline="0" dirty="0" smtClean="0"/>
              <a:t>Op de plaatjes hierboven zie je hoe Hitler het volk opjut. Heel veel kinderen werden min of meer verplicht om bij de ‘Hitler-</a:t>
            </a:r>
            <a:r>
              <a:rPr lang="nl-NL" baseline="0" dirty="0" err="1" smtClean="0"/>
              <a:t>Jugend</a:t>
            </a:r>
            <a:r>
              <a:rPr lang="nl-NL" baseline="0" dirty="0" smtClean="0"/>
              <a:t>’ te gaan. Je ziet ze flink wapperen met </a:t>
            </a:r>
            <a:r>
              <a:rPr lang="nl-NL" baseline="0" dirty="0" err="1" smtClean="0"/>
              <a:t>haken-kruis</a:t>
            </a:r>
            <a:r>
              <a:rPr lang="nl-NL" baseline="0" dirty="0" smtClean="0"/>
              <a:t> vlaggetjes. Deze kinderen werden getraind om andere mensen te verraden. Als ze zagen dat iemand zich niet gedroeg zoals Hitler graag wilde, gaven ze die mensen aan bij de speciale politie! Rechtsonder zie je allemaal Joodse kinderen…Het werd verplicht om te laten zien dat je Jood was, door het dragen van een gele ster.</a:t>
            </a:r>
            <a:endParaRPr lang="nl-NL" dirty="0"/>
          </a:p>
        </p:txBody>
      </p:sp>
      <p:sp>
        <p:nvSpPr>
          <p:cNvPr id="4" name="Tijdelijke aanduiding voor dianummer 3"/>
          <p:cNvSpPr>
            <a:spLocks noGrp="1"/>
          </p:cNvSpPr>
          <p:nvPr>
            <p:ph type="sldNum" sz="quarter" idx="10"/>
          </p:nvPr>
        </p:nvSpPr>
        <p:spPr/>
        <p:txBody>
          <a:bodyPr/>
          <a:lstStyle/>
          <a:p>
            <a:fld id="{2BC830A5-A58E-43AD-9AD3-A3D1678AC9F8}" type="slidenum">
              <a:rPr lang="nl-NL" smtClean="0"/>
              <a:t>3</a:t>
            </a:fld>
            <a:endParaRPr lang="nl-NL"/>
          </a:p>
        </p:txBody>
      </p:sp>
    </p:spTree>
    <p:extLst>
      <p:ext uri="{BB962C8B-B14F-4D97-AF65-F5344CB8AC3E}">
        <p14:creationId xmlns:p14="http://schemas.microsoft.com/office/powerpoint/2010/main" val="2816462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Na de </a:t>
            </a:r>
            <a:r>
              <a:rPr lang="nl-NL" dirty="0" err="1" smtClean="0"/>
              <a:t>Kristallnacht</a:t>
            </a:r>
            <a:r>
              <a:rPr lang="nl-NL" dirty="0" smtClean="0"/>
              <a:t> begrepen veel Joden dat ze echt niet meer veilig waren in het Duitsland van Hitler. Ze sloegen dan ook massaal op de vlucht. Overal</a:t>
            </a:r>
            <a:r>
              <a:rPr lang="nl-NL" baseline="0" dirty="0" smtClean="0"/>
              <a:t> naartoe, naar Nederland, de V.S., met de boot, de trein, de auto en lopend…In Amsterdam waren de meeste Joden in Nederland.</a:t>
            </a:r>
          </a:p>
          <a:p>
            <a:endParaRPr lang="nl-NL" dirty="0" smtClean="0"/>
          </a:p>
          <a:p>
            <a:endParaRPr lang="nl-NL" dirty="0" smtClean="0"/>
          </a:p>
          <a:p>
            <a:r>
              <a:rPr lang="nl-NL" dirty="0" smtClean="0"/>
              <a:t>Joodse mensen moesten voor hun veiligheid wegvluchten uit het voor hen levensgevaarlijke Nazi Duitsland bijvoorbeeld naar Driebergen.</a:t>
            </a:r>
          </a:p>
          <a:p>
            <a:r>
              <a:rPr lang="nl-NL" dirty="0" smtClean="0"/>
              <a:t>Ook in Nederland waren  Joden  na 1942 niet meer veilig. Overal werden ze gezocht en samengedreven in kampen en in de gaskamers van concentratiekampen gestopt om te worden vernietigd.</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BC830A5-A58E-43AD-9AD3-A3D1678AC9F8}" type="slidenum">
              <a:rPr lang="nl-NL" smtClean="0"/>
              <a:t>4</a:t>
            </a:fld>
            <a:endParaRPr lang="nl-NL"/>
          </a:p>
        </p:txBody>
      </p:sp>
    </p:spTree>
    <p:extLst>
      <p:ext uri="{BB962C8B-B14F-4D97-AF65-F5344CB8AC3E}">
        <p14:creationId xmlns:p14="http://schemas.microsoft.com/office/powerpoint/2010/main" val="36125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Vóór de Tweede Wereldoorlog was het aantal Joden, dat in Driebergen-Rijsenburg, leefde beperkt. Maar al in 1938 werd het oude landgoed Kraaijbeek gebruikt om Joodse kinderen op te leiden voor de kibboetsen (= Israëlische werk en woongemeenschap)</a:t>
            </a:r>
            <a:r>
              <a:rPr lang="nl-NL" baseline="0" dirty="0" smtClean="0"/>
              <a:t> in Israël. Van daaruit emigreerden deze kinderen naar Israël.</a:t>
            </a:r>
            <a:endParaRPr lang="nl-NL" dirty="0" smtClean="0"/>
          </a:p>
          <a:p>
            <a:r>
              <a:rPr lang="nl-NL" dirty="0" smtClean="0"/>
              <a:t>Toen de Jodenvervolging in Duitsland begon zijn velen van hen gevlucht naar plaatsen waar ze dachten veilig te zijn. Een aantal van hen kwamen in Driebergen-Rijsenburg terecht. Toen de Duitse bezetter Joden verbood in de Randstad te wonen werd hun aantal groter.</a:t>
            </a:r>
          </a:p>
          <a:p>
            <a:r>
              <a:rPr lang="nl-NL" dirty="0" smtClean="0"/>
              <a:t>In 1942 gingen veel Joden, op last van de bezetter, naar Amsterdam, niet wetend wat hen te wachten stond. Het was voor velen echter een tussenstation naar een van de concentratiekampen. Toen het de achterblijvers duidelijk werd wat er met de</a:t>
            </a:r>
            <a:r>
              <a:rPr lang="nl-NL" baseline="0" dirty="0" smtClean="0"/>
              <a:t> naar Amsterdam vertrokken Joden gebeurde </a:t>
            </a:r>
            <a:r>
              <a:rPr lang="nl-NL" dirty="0" smtClean="0"/>
              <a:t>doken ze onder. Dat gebeurde overal. Ook in Driebergen-Rijsenburg. Slechts een beperkt aantal namen van mensen die Joden verborgen hielden zijn bekend. Van de meer dan 200 Joden, die hun heil in Driebergen-Rijsenburg zochten, zijn er ruim 75 vernietigd. Veel van hun namen zijn bekend geworden uit onderzoek van, soms zeer beperkte, gegevens van </a:t>
            </a:r>
            <a:r>
              <a:rPr lang="nl-NL" dirty="0" err="1" smtClean="0"/>
              <a:t>Yad</a:t>
            </a:r>
            <a:r>
              <a:rPr lang="nl-NL" dirty="0" smtClean="0"/>
              <a:t> </a:t>
            </a:r>
            <a:r>
              <a:rPr lang="nl-NL" dirty="0" err="1" smtClean="0"/>
              <a:t>Vashem</a:t>
            </a:r>
            <a:r>
              <a:rPr lang="nl-NL" dirty="0" smtClean="0"/>
              <a:t>, de kampen Auschwitz, Sobibor, Westerbork en het Joods digitaal monument, Rode Kruis en andere bronnen. </a:t>
            </a:r>
          </a:p>
          <a:p>
            <a:r>
              <a:rPr lang="nl-NL" dirty="0" smtClean="0"/>
              <a:t>Wel is bekend dat er (veel) meer dan 50 Joodse mensen de oorlog hebben overleefd doordat anderen -met gevaar voor eigen leven – zich hebben ingezet voor hun veiligheid.</a:t>
            </a:r>
          </a:p>
          <a:p>
            <a:r>
              <a:rPr lang="nl-NL" dirty="0" smtClean="0"/>
              <a:t>In de Tweede Wereldoorlog was Koningin Wilhelmina onze Koningin. Zij vluchtte met haar regering voor de Duitsers naar Engeland. Van daaruit hield zij vaak</a:t>
            </a:r>
            <a:r>
              <a:rPr lang="nl-NL" baseline="0" dirty="0" smtClean="0"/>
              <a:t> radiotoespraken om de Nederlanders een hart onder de riem te steken. In Nederland was onder andere Anton Mussert, de leider van de NSB, de baas, samen met Duitse officieren. Hij had grote bewondering voor Hitler en steunde hem waar hij kon. </a:t>
            </a:r>
          </a:p>
          <a:p>
            <a:r>
              <a:rPr lang="nl-NL" baseline="0" dirty="0" smtClean="0"/>
              <a:t>Zoals je op de plaatjes kunt zien kwamen in veel dorpen borden met ‘Joden niet </a:t>
            </a:r>
            <a:r>
              <a:rPr lang="nl-NL" baseline="0" dirty="0" err="1" smtClean="0"/>
              <a:t>gewenscht</a:t>
            </a:r>
            <a:r>
              <a:rPr lang="nl-NL" baseline="0" dirty="0" smtClean="0"/>
              <a:t>’. Dat zulke borden op de Utrechtse Heuvelrug niet echt gewenst waren is wel duidelijk! Op de plattegrond zie je Driebergen-Rijsenburg. Op die plattegrond zijn in het groen alle adressen aangegeven waar Joden verborgen zaten en die het hebben overleefd. De rode stippen zijn de adressen waar (veel) slachtoffers te betreuren zijn…</a:t>
            </a:r>
            <a:endParaRPr lang="nl-NL" dirty="0"/>
          </a:p>
        </p:txBody>
      </p:sp>
      <p:sp>
        <p:nvSpPr>
          <p:cNvPr id="4" name="Tijdelijke aanduiding voor dianummer 3"/>
          <p:cNvSpPr>
            <a:spLocks noGrp="1"/>
          </p:cNvSpPr>
          <p:nvPr>
            <p:ph type="sldNum" sz="quarter" idx="10"/>
          </p:nvPr>
        </p:nvSpPr>
        <p:spPr/>
        <p:txBody>
          <a:bodyPr/>
          <a:lstStyle/>
          <a:p>
            <a:fld id="{2BC830A5-A58E-43AD-9AD3-A3D1678AC9F8}" type="slidenum">
              <a:rPr lang="nl-NL" smtClean="0"/>
              <a:t>5</a:t>
            </a:fld>
            <a:endParaRPr lang="nl-NL"/>
          </a:p>
        </p:txBody>
      </p:sp>
    </p:spTree>
    <p:extLst>
      <p:ext uri="{BB962C8B-B14F-4D97-AF65-F5344CB8AC3E}">
        <p14:creationId xmlns:p14="http://schemas.microsoft.com/office/powerpoint/2010/main" val="55873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Wat betekende dat nou? Onderduiken…Misschien heb je wel eens gehoord van Anne Frank? Haar</a:t>
            </a:r>
            <a:r>
              <a:rPr lang="nl-NL" baseline="0" dirty="0" smtClean="0"/>
              <a:t> familie was al gevlucht uit Duitsland naar Nederland, Amsterdam, maar daar waren ze ook niet meer veilig en doken daar onder. Samen met een andere familie hebben ze tot hun verraad in augustus 1944, in het ‘Achterhuis’ gezeten. Ze konden niet meer naar buiten, zich niet meer laten zien en ze waren volledig afhankelijk van mensen die voor hen het benodigde voedsel e.d. haalden. Je ziet hierboven wel dat het steeds moeilijker werd voor Joden om ergens naartoe te gaan en toen ze moesten onderduiken was er helemaal niets meer mogelijk…Zie je de meneer die onder de vloer zit ondergedoken links boven? Als er een razzia (actie waarbij veel mensen werden opgepakt) was, dan moesten ze zich in het onderduikhuis ook nog verstoppen….Er zijn veel verhalen bekend dat Joodse onderduikers verraden zijn. Soms door iemand die toevallig iets zei waardoor de Duitsers wel wisten dat ze op een bepaald adres moesten zijn, maar soms ook bewust: mensen die de bezetters wilden helpen. NSB-</a:t>
            </a:r>
            <a:r>
              <a:rPr lang="nl-NL" baseline="0" dirty="0" err="1" smtClean="0"/>
              <a:t>ers</a:t>
            </a:r>
            <a:r>
              <a:rPr lang="nl-NL" baseline="0" dirty="0" smtClean="0"/>
              <a:t> onder andere…</a:t>
            </a:r>
            <a:endParaRPr lang="nl-NL" dirty="0"/>
          </a:p>
        </p:txBody>
      </p:sp>
      <p:sp>
        <p:nvSpPr>
          <p:cNvPr id="4" name="Tijdelijke aanduiding voor dianummer 3"/>
          <p:cNvSpPr>
            <a:spLocks noGrp="1"/>
          </p:cNvSpPr>
          <p:nvPr>
            <p:ph type="sldNum" sz="quarter" idx="10"/>
          </p:nvPr>
        </p:nvSpPr>
        <p:spPr/>
        <p:txBody>
          <a:bodyPr/>
          <a:lstStyle/>
          <a:p>
            <a:fld id="{2BC830A5-A58E-43AD-9AD3-A3D1678AC9F8}" type="slidenum">
              <a:rPr lang="nl-NL" smtClean="0"/>
              <a:t>6</a:t>
            </a:fld>
            <a:endParaRPr lang="nl-NL"/>
          </a:p>
        </p:txBody>
      </p:sp>
    </p:spTree>
    <p:extLst>
      <p:ext uri="{BB962C8B-B14F-4D97-AF65-F5344CB8AC3E}">
        <p14:creationId xmlns:p14="http://schemas.microsoft.com/office/powerpoint/2010/main" val="406449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Driebergen Rijsenburg</a:t>
            </a:r>
            <a:r>
              <a:rPr lang="nl-NL" baseline="0" dirty="0" smtClean="0"/>
              <a:t> zijn veel onderduikadressen bekend, maar nog niet allemaal. Hierboven zie je de adressen waarvan we het zeker weten. Bij ieder adres is een verhaal te vertellen… </a:t>
            </a:r>
          </a:p>
          <a:p>
            <a:r>
              <a:rPr lang="nl-NL" baseline="0" dirty="0" smtClean="0"/>
              <a:t>Als je met de muis op het huis klikt kom je op de website van </a:t>
            </a:r>
            <a:r>
              <a:rPr lang="nl-NL" baseline="0" dirty="0" err="1" smtClean="0"/>
              <a:t>Jmind</a:t>
            </a:r>
            <a:r>
              <a:rPr lang="nl-NL" baseline="0" dirty="0" smtClean="0"/>
              <a:t> en kun je het verhaal lezen wat er allemaal rond en in het huis gebeurd.</a:t>
            </a:r>
          </a:p>
          <a:p>
            <a:endParaRPr lang="nl-NL" baseline="0" dirty="0" smtClean="0"/>
          </a:p>
          <a:p>
            <a:endParaRPr lang="nl-NL" baseline="0" dirty="0" smtClean="0"/>
          </a:p>
          <a:p>
            <a:endParaRPr lang="nl-NL" dirty="0"/>
          </a:p>
        </p:txBody>
      </p:sp>
      <p:sp>
        <p:nvSpPr>
          <p:cNvPr id="4" name="Tijdelijke aanduiding voor dianummer 3"/>
          <p:cNvSpPr>
            <a:spLocks noGrp="1"/>
          </p:cNvSpPr>
          <p:nvPr>
            <p:ph type="sldNum" sz="quarter" idx="10"/>
          </p:nvPr>
        </p:nvSpPr>
        <p:spPr/>
        <p:txBody>
          <a:bodyPr/>
          <a:lstStyle/>
          <a:p>
            <a:fld id="{2BC830A5-A58E-43AD-9AD3-A3D1678AC9F8}" type="slidenum">
              <a:rPr lang="nl-NL" smtClean="0"/>
              <a:t>7</a:t>
            </a:fld>
            <a:endParaRPr lang="nl-NL"/>
          </a:p>
        </p:txBody>
      </p:sp>
    </p:spTree>
    <p:extLst>
      <p:ext uri="{BB962C8B-B14F-4D97-AF65-F5344CB8AC3E}">
        <p14:creationId xmlns:p14="http://schemas.microsoft.com/office/powerpoint/2010/main" val="354386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Aan het eind van de oorlog,</a:t>
            </a:r>
            <a:r>
              <a:rPr lang="nl-NL" baseline="0" dirty="0" smtClean="0"/>
              <a:t> in 1945, werd goed duidelijk wat een verschrikkelijke ramp zich had voltrokken. Ruim 6 miljoen, 6.000.000., Joden waren omgekomen. Op de meest beestachtige manier die je je kunt voorstellen…Ook veel kinderen en volwassenen die in Driebergen-Rijsenburg hadden ondergedoken gezeten. Op het Joods Monument zijn de namen te lezen van de slachtoffers. Jackie Van Rood </a:t>
            </a:r>
            <a:r>
              <a:rPr lang="nl-NL" baseline="0" dirty="0" err="1" smtClean="0"/>
              <a:t>Speyer</a:t>
            </a:r>
            <a:r>
              <a:rPr lang="nl-NL" baseline="0" dirty="0" smtClean="0"/>
              <a:t> was een slachtoffer, zijn zusje Hetty een overlevende. Van de (niet Joodse) kinderverzorgsters Bep en </a:t>
            </a:r>
            <a:r>
              <a:rPr lang="nl-NL" baseline="0" dirty="0" err="1" smtClean="0"/>
              <a:t>To</a:t>
            </a:r>
            <a:r>
              <a:rPr lang="nl-NL" baseline="0" dirty="0" smtClean="0"/>
              <a:t> Holst was het </a:t>
            </a:r>
            <a:r>
              <a:rPr lang="nl-NL" baseline="0" dirty="0" err="1" smtClean="0"/>
              <a:t>To</a:t>
            </a:r>
            <a:r>
              <a:rPr lang="nl-NL" baseline="0" dirty="0" smtClean="0"/>
              <a:t> Holst die overleefde, maar haar zus Bep niet. </a:t>
            </a:r>
            <a:r>
              <a:rPr lang="nl-NL" baseline="0" dirty="0" err="1" smtClean="0"/>
              <a:t>Gabriëlle</a:t>
            </a:r>
            <a:r>
              <a:rPr lang="nl-NL" baseline="0" dirty="0" smtClean="0"/>
              <a:t> en haar broertje Franz </a:t>
            </a:r>
            <a:r>
              <a:rPr lang="nl-NL" baseline="0" dirty="0" err="1" smtClean="0"/>
              <a:t>Mainzer</a:t>
            </a:r>
            <a:r>
              <a:rPr lang="nl-NL" baseline="0" dirty="0" smtClean="0"/>
              <a:t> overleefden, maar de drie meisjes op de middelste foto niet… </a:t>
            </a:r>
            <a:endParaRPr lang="nl-NL" dirty="0"/>
          </a:p>
        </p:txBody>
      </p:sp>
      <p:sp>
        <p:nvSpPr>
          <p:cNvPr id="4" name="Tijdelijke aanduiding voor dianummer 3"/>
          <p:cNvSpPr>
            <a:spLocks noGrp="1"/>
          </p:cNvSpPr>
          <p:nvPr>
            <p:ph type="sldNum" sz="quarter" idx="10"/>
          </p:nvPr>
        </p:nvSpPr>
        <p:spPr/>
        <p:txBody>
          <a:bodyPr/>
          <a:lstStyle/>
          <a:p>
            <a:fld id="{2BC830A5-A58E-43AD-9AD3-A3D1678AC9F8}" type="slidenum">
              <a:rPr lang="nl-NL" smtClean="0"/>
              <a:t>8</a:t>
            </a:fld>
            <a:endParaRPr lang="nl-NL"/>
          </a:p>
        </p:txBody>
      </p:sp>
    </p:spTree>
    <p:extLst>
      <p:ext uri="{BB962C8B-B14F-4D97-AF65-F5344CB8AC3E}">
        <p14:creationId xmlns:p14="http://schemas.microsoft.com/office/powerpoint/2010/main" val="743152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Kort na de bevrijding is er in de Gereformeerde kerk aan de </a:t>
            </a:r>
            <a:r>
              <a:rPr lang="nl-NL" dirty="0" err="1" smtClean="0"/>
              <a:t>Engweg</a:t>
            </a:r>
            <a:r>
              <a:rPr lang="nl-NL" dirty="0" smtClean="0"/>
              <a:t> een bijeenkomst geweest waar ruim vijfenvijftig opgedoken Joden aanwezig waren. Hier in dit kerkgebouw, omdat onder anderen de predikant </a:t>
            </a:r>
            <a:r>
              <a:rPr lang="nl-NL" dirty="0" err="1" smtClean="0"/>
              <a:t>ds</a:t>
            </a:r>
            <a:r>
              <a:rPr lang="nl-NL" dirty="0" smtClean="0"/>
              <a:t> Toorenbeek en de kostersfamilie Stroomenbergh zich sterk hadden ingezet om hen een onderduikplaats te bezorgen. Burgemeester de Beaufort was ook aanwezig om een bedank-oorkonde in ontvangst te nemen dat was gemaakt door de ‘onderduikers’ in de gemeente Driebergen Rijsenburg.</a:t>
            </a:r>
          </a:p>
          <a:p>
            <a:endParaRPr lang="nl-NL" dirty="0" smtClean="0"/>
          </a:p>
          <a:p>
            <a:r>
              <a:rPr lang="nl-NL" dirty="0" smtClean="0"/>
              <a:t>Het Joods Monument is uiteindelijk in 2013 onthult. Nu is er in Driebergen-Rijsenburg ook een plek om te herdenken wat er gebeurd is met onze Joodse dorpsbewoners…</a:t>
            </a:r>
          </a:p>
          <a:p>
            <a:r>
              <a:rPr lang="nl-NL" dirty="0" smtClean="0"/>
              <a:t>In andere gemeenten zijn er zogenaamde ‘</a:t>
            </a:r>
            <a:r>
              <a:rPr lang="nl-NL" dirty="0" err="1" smtClean="0"/>
              <a:t>Stepstones</a:t>
            </a:r>
            <a:r>
              <a:rPr lang="nl-NL" dirty="0" smtClean="0"/>
              <a:t>’, deze stenen liggen in de nabijheid</a:t>
            </a:r>
            <a:r>
              <a:rPr lang="nl-NL" baseline="0" dirty="0" smtClean="0"/>
              <a:t> van het huis waar Joodse mensen ondergedoken hebben gezeten. Het is ook een manier om te herdenken wat er gebeurd is. Op deze manier komt het erg dichtbij natuurlijk. Want…kan zoiets afschuwelijks weer gebeuren vragen wij ons af?</a:t>
            </a:r>
          </a:p>
          <a:p>
            <a:r>
              <a:rPr lang="nl-NL" baseline="0" dirty="0" smtClean="0"/>
              <a:t>Ja…helaas wel. Daarom moeten wij nooit vergeten tot welke afschuwelijke dingen mensen in staat zijn als ze opgehitst worden door iemand als Hitler. Vandaag de dag zijn </a:t>
            </a:r>
            <a:r>
              <a:rPr lang="nl-NL" baseline="0" smtClean="0"/>
              <a:t>er jammer genoeg </a:t>
            </a:r>
            <a:r>
              <a:rPr lang="nl-NL" baseline="0" dirty="0" smtClean="0"/>
              <a:t>weer voorbeelden genoeg e</a:t>
            </a:r>
            <a:r>
              <a:rPr lang="nl-NL" dirty="0" smtClean="0"/>
              <a:t>n overleven is niet vanzelfsprekend. </a:t>
            </a:r>
          </a:p>
          <a:p>
            <a:endParaRPr lang="nl-NL" dirty="0" smtClean="0"/>
          </a:p>
          <a:p>
            <a:r>
              <a:rPr lang="nl-NL" dirty="0" smtClean="0"/>
              <a:t>Hoe voorkom je dat zo’n </a:t>
            </a:r>
            <a:r>
              <a:rPr lang="nl-NL" dirty="0" err="1" smtClean="0"/>
              <a:t>vernietigings</a:t>
            </a:r>
            <a:r>
              <a:rPr lang="nl-NL" dirty="0" smtClean="0"/>
              <a:t> gedachte opnieuw kan ontstaan en wordt uitgevoerd ? Door lessen te trekken uit het verleden….</a:t>
            </a:r>
          </a:p>
          <a:p>
            <a:r>
              <a:rPr lang="nl-NL" dirty="0" smtClean="0"/>
              <a:t> </a:t>
            </a:r>
          </a:p>
          <a:p>
            <a:endParaRPr lang="nl-NL" dirty="0"/>
          </a:p>
        </p:txBody>
      </p:sp>
      <p:sp>
        <p:nvSpPr>
          <p:cNvPr id="4" name="Tijdelijke aanduiding voor dianummer 3"/>
          <p:cNvSpPr>
            <a:spLocks noGrp="1"/>
          </p:cNvSpPr>
          <p:nvPr>
            <p:ph type="sldNum" sz="quarter" idx="10"/>
          </p:nvPr>
        </p:nvSpPr>
        <p:spPr/>
        <p:txBody>
          <a:bodyPr/>
          <a:lstStyle/>
          <a:p>
            <a:fld id="{2BC830A5-A58E-43AD-9AD3-A3D1678AC9F8}" type="slidenum">
              <a:rPr lang="nl-NL" smtClean="0"/>
              <a:t>9</a:t>
            </a:fld>
            <a:endParaRPr lang="nl-NL"/>
          </a:p>
        </p:txBody>
      </p:sp>
    </p:spTree>
    <p:extLst>
      <p:ext uri="{BB962C8B-B14F-4D97-AF65-F5344CB8AC3E}">
        <p14:creationId xmlns:p14="http://schemas.microsoft.com/office/powerpoint/2010/main" val="11896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nl-NL" smtClean="0"/>
              <a:t>Klik om de stijl te bewerken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F76495D7-228B-452F-B5B5-FAD00D1E0079}" type="datetimeFigureOut">
              <a:rPr lang="nl-NL" smtClean="0"/>
              <a:t>18-04-16</a:t>
            </a:fld>
            <a:endParaRPr lang="nl-NL"/>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nl-NL"/>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29CA443-B8DB-4EE5-BE69-1B68BFED7085}" type="slidenum">
              <a:rPr lang="nl-NL" smtClean="0"/>
              <a:t>‹#›</a:t>
            </a:fld>
            <a:endParaRPr lang="nl-NL"/>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F76495D7-228B-452F-B5B5-FAD00D1E0079}" type="datetimeFigureOut">
              <a:rPr lang="nl-NL" smtClean="0"/>
              <a:t>18-04-16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9CA443-B8DB-4EE5-BE69-1B68BFED7085}" type="slidenum">
              <a:rPr lang="nl-NL" smtClean="0"/>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nl-NL" smtClean="0"/>
              <a:t>Klik om de stijl te bewerken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F76495D7-228B-452F-B5B5-FAD00D1E0079}" type="datetimeFigureOut">
              <a:rPr lang="nl-NL" smtClean="0"/>
              <a:t>18-04-16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9CA443-B8DB-4EE5-BE69-1B68BFED7085}" type="slidenum">
              <a:rPr lang="nl-NL" smtClean="0"/>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76495D7-228B-452F-B5B5-FAD00D1E0079}" type="datetimeFigureOut">
              <a:rPr lang="nl-NL" smtClean="0"/>
              <a:t>18-04-16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9CA443-B8DB-4EE5-BE69-1B68BFED7085}" type="slidenum">
              <a:rPr lang="nl-NL" smtClean="0"/>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nl-NL" smtClean="0"/>
              <a:t>Klik om de stijl te bewerken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F76495D7-228B-452F-B5B5-FAD00D1E0079}" type="datetimeFigureOut">
              <a:rPr lang="nl-NL" smtClean="0"/>
              <a:t>18-04-16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9CA443-B8DB-4EE5-BE69-1B68BFED7085}" type="slidenum">
              <a:rPr lang="nl-NL" smtClean="0"/>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5" name="Date Placeholder 4"/>
          <p:cNvSpPr>
            <a:spLocks noGrp="1"/>
          </p:cNvSpPr>
          <p:nvPr>
            <p:ph type="dt" sz="half" idx="10"/>
          </p:nvPr>
        </p:nvSpPr>
        <p:spPr/>
        <p:txBody>
          <a:bodyPr/>
          <a:lstStyle/>
          <a:p>
            <a:fld id="{F76495D7-228B-452F-B5B5-FAD00D1E0079}" type="datetimeFigureOut">
              <a:rPr lang="nl-NL" smtClean="0"/>
              <a:t>18-04-16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9CA443-B8DB-4EE5-BE69-1B68BFED7085}" type="slidenum">
              <a:rPr lang="nl-NL" smtClean="0"/>
              <a:t>‹#›</a:t>
            </a:fld>
            <a:endParaRPr lang="nl-NL"/>
          </a:p>
        </p:txBody>
      </p:sp>
      <p:sp>
        <p:nvSpPr>
          <p:cNvPr id="9" name="Content Placeholder 8"/>
          <p:cNvSpPr>
            <a:spLocks noGrp="1"/>
          </p:cNvSpPr>
          <p:nvPr>
            <p:ph sz="quarter" idx="13"/>
          </p:nvPr>
        </p:nvSpPr>
        <p:spPr>
          <a:xfrm>
            <a:off x="1042416" y="2313432"/>
            <a:ext cx="3419856" cy="349300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F76495D7-228B-452F-B5B5-FAD00D1E0079}" type="datetimeFigureOut">
              <a:rPr lang="nl-NL" smtClean="0"/>
              <a:t>18-04-16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29CA443-B8DB-4EE5-BE69-1B68BFED7085}" type="slidenum">
              <a:rPr lang="nl-NL" smtClean="0"/>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Date Placeholder 2"/>
          <p:cNvSpPr>
            <a:spLocks noGrp="1"/>
          </p:cNvSpPr>
          <p:nvPr>
            <p:ph type="dt" sz="half" idx="10"/>
          </p:nvPr>
        </p:nvSpPr>
        <p:spPr/>
        <p:txBody>
          <a:bodyPr/>
          <a:lstStyle/>
          <a:p>
            <a:fld id="{F76495D7-228B-452F-B5B5-FAD00D1E0079}" type="datetimeFigureOut">
              <a:rPr lang="nl-NL" smtClean="0"/>
              <a:t>18-04-16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29CA443-B8DB-4EE5-BE69-1B68BFED7085}" type="slidenum">
              <a:rPr lang="nl-NL" smtClean="0"/>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495D7-228B-452F-B5B5-FAD00D1E0079}" type="datetimeFigureOut">
              <a:rPr lang="nl-NL" smtClean="0"/>
              <a:t>18-04-16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29CA443-B8DB-4EE5-BE69-1B68BFED7085}" type="slidenum">
              <a:rPr lang="nl-NL" smtClean="0"/>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76495D7-228B-452F-B5B5-FAD00D1E0079}" type="datetimeFigureOut">
              <a:rPr lang="nl-NL" smtClean="0"/>
              <a:t>18-04-16</a:t>
            </a:fld>
            <a:endParaRPr lang="nl-NL"/>
          </a:p>
        </p:txBody>
      </p:sp>
      <p:sp>
        <p:nvSpPr>
          <p:cNvPr id="7" name="Slide Number Placeholder 6"/>
          <p:cNvSpPr>
            <a:spLocks noGrp="1"/>
          </p:cNvSpPr>
          <p:nvPr>
            <p:ph type="sldNum" sz="quarter" idx="12"/>
          </p:nvPr>
        </p:nvSpPr>
        <p:spPr/>
        <p:txBody>
          <a:bodyPr/>
          <a:lstStyle/>
          <a:p>
            <a:fld id="{129CA443-B8DB-4EE5-BE69-1B68BFED7085}" type="slidenum">
              <a:rPr lang="nl-NL" smtClean="0"/>
              <a:t>‹#›</a:t>
            </a:fld>
            <a:endParaRPr lang="nl-NL"/>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nl-NL"/>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nl-NL" smtClean="0"/>
              <a:t>Klik om de stijl te bewerken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nl-NL" smtClean="0"/>
              <a:t>Klik om de stijl te bewerken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F76495D7-228B-452F-B5B5-FAD00D1E0079}" type="datetimeFigureOut">
              <a:rPr lang="nl-NL" smtClean="0"/>
              <a:t>18-04-16</a:t>
            </a:fld>
            <a:endParaRPr lang="nl-NL"/>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nl-NL"/>
          </a:p>
        </p:txBody>
      </p:sp>
      <p:sp>
        <p:nvSpPr>
          <p:cNvPr id="7" name="Slide Number Placeholder 6"/>
          <p:cNvSpPr>
            <a:spLocks noGrp="1"/>
          </p:cNvSpPr>
          <p:nvPr>
            <p:ph type="sldNum" sz="quarter" idx="12"/>
          </p:nvPr>
        </p:nvSpPr>
        <p:spPr/>
        <p:txBody>
          <a:bodyPr/>
          <a:lstStyle/>
          <a:p>
            <a:fld id="{129CA443-B8DB-4EE5-BE69-1B68BFED7085}" type="slidenum">
              <a:rPr lang="nl-NL" smtClean="0"/>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F76495D7-228B-452F-B5B5-FAD00D1E0079}" type="datetimeFigureOut">
              <a:rPr lang="nl-NL" smtClean="0"/>
              <a:t>18-04-16</a:t>
            </a:fld>
            <a:endParaRPr lang="nl-NL"/>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nl-NL"/>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129CA443-B8DB-4EE5-BE69-1B68BFED7085}" type="slidenum">
              <a:rPr lang="nl-NL" smtClean="0"/>
              <a:t>‹#›</a:t>
            </a:fld>
            <a:endParaRPr lang="nl-NL"/>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9.jpeg"/><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jpeg"/><Relationship Id="rId16" Type="http://schemas.openxmlformats.org/officeDocument/2006/relationships/hyperlink" Target="https://www.youtube.com/watch?v=sVjvf-g8v0I&amp;feature=youtu.be" TargetMode="External"/><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xml"/><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oleObject" Target="../embeddings/oleObject1.bin"/><Relationship Id="rId9" Type="http://schemas.openxmlformats.org/officeDocument/2006/relationships/package" Target="../embeddings/Microsoft_Word_Document1.docx"/><Relationship Id="rId10"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5.jpeg"/><Relationship Id="rId8" Type="http://schemas.openxmlformats.org/officeDocument/2006/relationships/image" Target="../media/image33.gif"/><Relationship Id="rId9"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hyperlink" Target="http://www.jmind.nl/?page_id=223" TargetMode="External"/><Relationship Id="rId12" Type="http://schemas.openxmlformats.org/officeDocument/2006/relationships/image" Target="../media/image39.png"/><Relationship Id="rId13" Type="http://schemas.openxmlformats.org/officeDocument/2006/relationships/hyperlink" Target="http://www.jmind.nl/?page_id=28" TargetMode="External"/><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hyperlink" Target="http://www.jmind.nl/?page_id=210" TargetMode="External"/><Relationship Id="rId1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jmind.nl/?page_id=30" TargetMode="External"/><Relationship Id="rId4" Type="http://schemas.openxmlformats.org/officeDocument/2006/relationships/image" Target="../media/image35.png"/><Relationship Id="rId5" Type="http://schemas.openxmlformats.org/officeDocument/2006/relationships/hyperlink" Target="http://www.jmind.nl/?page_id=26" TargetMode="External"/><Relationship Id="rId6" Type="http://schemas.openxmlformats.org/officeDocument/2006/relationships/image" Target="../media/image36.png"/><Relationship Id="rId7" Type="http://schemas.openxmlformats.org/officeDocument/2006/relationships/hyperlink" Target="http://www.jmind.nl/?page_id=24" TargetMode="External"/><Relationship Id="rId8" Type="http://schemas.openxmlformats.org/officeDocument/2006/relationships/image" Target="../media/image37.png"/><Relationship Id="rId9" Type="http://schemas.openxmlformats.org/officeDocument/2006/relationships/hyperlink" Target="http://www.jmind.nl/?page_id=230" TargetMode="External"/><Relationship Id="rId10"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NL" sz="2800" dirty="0" smtClean="0"/>
              <a:t>Joodse onderduikers in Driebergen-Rijsenburg</a:t>
            </a:r>
            <a:endParaRPr lang="nl-NL" sz="2800" dirty="0"/>
          </a:p>
        </p:txBody>
      </p:sp>
      <p:sp>
        <p:nvSpPr>
          <p:cNvPr id="3" name="Ondertitel 2"/>
          <p:cNvSpPr>
            <a:spLocks noGrp="1"/>
          </p:cNvSpPr>
          <p:nvPr>
            <p:ph type="subTitle" idx="1"/>
          </p:nvPr>
        </p:nvSpPr>
        <p:spPr/>
        <p:txBody>
          <a:bodyPr>
            <a:normAutofit/>
          </a:bodyPr>
          <a:lstStyle/>
          <a:p>
            <a:r>
              <a:rPr lang="nl-NL" sz="2400" dirty="0" smtClean="0"/>
              <a:t>Onderduikers, slachtoffers, inwoners</a:t>
            </a:r>
            <a:endParaRPr lang="nl-NL" sz="2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7" y="332657"/>
            <a:ext cx="2244477"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7419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Wie zijn Joden en wat betekent </a:t>
            </a:r>
            <a:r>
              <a:rPr lang="nl-NL" smtClean="0"/>
              <a:t>Jood zijn?</a:t>
            </a:r>
            <a:endParaRPr lang="nl-NL" dirty="0"/>
          </a:p>
        </p:txBody>
      </p:sp>
      <p:pic>
        <p:nvPicPr>
          <p:cNvPr id="1026" name="Picture 2" descr="F:\Doorstart Canonproject\Jacky en Hetty 2015 2016\Hetty en Jacky.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79621" y="2060848"/>
            <a:ext cx="21336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oorstart Canonproject\Jacky en Hetty 2015 2016\Anne Fran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388" y="2060848"/>
            <a:ext cx="1905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Doorstart Canonproject\Jacky en Hetty 2015 2016\imagesMinister Assch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0888" y="5017423"/>
            <a:ext cx="2286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Doorstart Canonproject\Jacky en Hetty 2015 2016\39365090.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1557938"/>
            <a:ext cx="2231522" cy="22094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4059829656"/>
              </p:ext>
            </p:extLst>
          </p:nvPr>
        </p:nvGraphicFramePr>
        <p:xfrm>
          <a:off x="4154492" y="3792260"/>
          <a:ext cx="2131160" cy="2636912"/>
        </p:xfrm>
        <a:graphic>
          <a:graphicData uri="http://schemas.openxmlformats.org/presentationml/2006/ole">
            <mc:AlternateContent xmlns:mc="http://schemas.openxmlformats.org/markup-compatibility/2006">
              <mc:Choice xmlns:v="urn:schemas-microsoft-com:vml" Requires="v">
                <p:oleObj spid="_x0000_s1091" name="Document" r:id="rId9" imgW="6076028" imgH="7519014" progId="Word.Document.12">
                  <p:embed/>
                </p:oleObj>
              </mc:Choice>
              <mc:Fallback>
                <p:oleObj name="Document" r:id="rId9" imgW="6076028" imgH="7519014" progId="Word.Document.12">
                  <p:embed/>
                  <p:pic>
                    <p:nvPicPr>
                      <p:cNvPr id="0" name=""/>
                      <p:cNvPicPr/>
                      <p:nvPr/>
                    </p:nvPicPr>
                    <p:blipFill>
                      <a:blip r:embed="rId10"/>
                      <a:stretch>
                        <a:fillRect/>
                      </a:stretch>
                    </p:blipFill>
                    <p:spPr>
                      <a:xfrm>
                        <a:off x="4154492" y="3792260"/>
                        <a:ext cx="2131160" cy="2636912"/>
                      </a:xfrm>
                      <a:prstGeom prst="rect">
                        <a:avLst/>
                      </a:prstGeom>
                    </p:spPr>
                  </p:pic>
                </p:oleObj>
              </mc:Fallback>
            </mc:AlternateContent>
          </a:graphicData>
        </a:graphic>
      </p:graphicFrame>
      <p:pic>
        <p:nvPicPr>
          <p:cNvPr id="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43482" y="3062683"/>
            <a:ext cx="2016224" cy="158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descr="C:\Doorstart Canonproject\Jacky en Hetty 2015 2016\Daniel Radcliff.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6543" y="1700808"/>
            <a:ext cx="17907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3155" y="4732456"/>
            <a:ext cx="2246362" cy="168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12752" y="3616004"/>
            <a:ext cx="1728192" cy="139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3" name="Picture 2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3528" y="4709687"/>
            <a:ext cx="1781245" cy="176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ction Button: Forward or Next 5">
            <a:hlinkClick r:id="rId16" highlightClick="1"/>
          </p:cNvPr>
          <p:cNvSpPr/>
          <p:nvPr/>
        </p:nvSpPr>
        <p:spPr>
          <a:xfrm>
            <a:off x="4067944" y="3212976"/>
            <a:ext cx="1008112" cy="86409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707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Hitler in Duitsland</a:t>
            </a:r>
            <a:endParaRPr lang="nl-NL"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54970" y="836712"/>
            <a:ext cx="2475191" cy="185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227" y="3999983"/>
            <a:ext cx="3829548" cy="2585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F:\Doorstart Canonproject\Jacky en Hetty 2015 2016\resolvegeen duitser koopt bij Jod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073968"/>
            <a:ext cx="2179097"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001" y="2189981"/>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4725144"/>
            <a:ext cx="2896590" cy="170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C:\Doorstart Canonproject\Jacky en Hetty 2015 2016\ongemakkelijke-vragen-over-de-tweede-wereldoorlog-1413246836995-crop_mobile.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4563" y="2852936"/>
            <a:ext cx="3149483" cy="177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424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Joden op de vlucht</a:t>
            </a:r>
            <a:endParaRPr lang="nl-NL" dirty="0"/>
          </a:p>
        </p:txBody>
      </p:sp>
      <p:pic>
        <p:nvPicPr>
          <p:cNvPr id="3074" name="Picture 2" descr="F:\Doorstart Canonproject\Jacky en Hetty 2015 2016\13077_joodsche_wijk_80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273997"/>
            <a:ext cx="3279515" cy="21972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Doorstart Canonproject\Jacky en Hetty 2015 2016\resol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2132856"/>
            <a:ext cx="2880320" cy="30891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sers\gebruiker2\Pictures\Omslag-exod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560" y="426934"/>
            <a:ext cx="2469901" cy="361528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Users\gebruiker2\Pictures\Mensen%20voor%20schi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683" y="4422200"/>
            <a:ext cx="2376264" cy="19768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oorstart Canonproject\Jacky en Hetty 2015 2016\vluchtelinge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108" y="2132856"/>
            <a:ext cx="1589262" cy="218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767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Joden in Nederland en in Driebergen-Rijsenburg</a:t>
            </a:r>
            <a:endParaRPr lang="nl-NL" dirty="0"/>
          </a:p>
        </p:txBody>
      </p:sp>
      <p:pic>
        <p:nvPicPr>
          <p:cNvPr id="2054" name="Picture 6" descr="C:\Doorstart Canonproject\Jacky en Hetty 2015 2016\RTEmagicC_anton_mussert.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872" y="2159481"/>
            <a:ext cx="1217200" cy="108533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Doorstart Canonproject\Jacky en Hetty 2015 2016\wilhelmi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033707"/>
            <a:ext cx="1429508" cy="12111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BDU achtergrondverhalen en contract\Achtergrondverhalen serie 1\Landgoed Kraaybeekerhof\Huis Kraaybeek begin 20e eeu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2138913"/>
            <a:ext cx="2821496" cy="21090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Doorstart Canonproject\Jacky en Hetty 2015 2016\Joden gewensc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4293096"/>
            <a:ext cx="3949460" cy="1965322"/>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Doorstart Canonproject\Jacky en Hetty 2015 2016\jmind-Kaart-drb-rbg-3-12-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569716"/>
            <a:ext cx="4248472" cy="277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6613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Onderduiken</a:t>
            </a:r>
            <a:endParaRPr lang="nl-NL"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01310" y="3645024"/>
            <a:ext cx="2684432" cy="199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Doorstart Canonproject\Jacky en Hetty 2015 2016\29ab_Bordje_Verboden_voor_Joden_GA_B_6253_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04" y="3861048"/>
            <a:ext cx="3657600" cy="26574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2685" y="747187"/>
            <a:ext cx="1933771" cy="260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Doorstart Canonproject\Jacky en Hetty 2015 2016\verordening_102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2052090"/>
            <a:ext cx="4680520" cy="213914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Doorstart Canonproject\Jacky en Hetty 2015 2016\Anne Fran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698870"/>
            <a:ext cx="1440160" cy="138255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Doorstart Canonproject\Jacky en Hetty 2015 2016\algr001disp05ill033.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6153" y="4365103"/>
            <a:ext cx="2831734" cy="213166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Doorstart Canonproject\Jacky en Hetty 2015 2016\onderduiker_0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797" y="2052090"/>
            <a:ext cx="1946248" cy="172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4171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Onderduikadressen</a:t>
            </a:r>
            <a:endParaRPr lang="nl-NL" dirty="0"/>
          </a:p>
        </p:txBody>
      </p:sp>
      <p:pic>
        <p:nvPicPr>
          <p:cNvPr id="3074"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64288" y="2221165"/>
            <a:ext cx="1426588" cy="143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2221822"/>
            <a:ext cx="142716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9025" y="2061976"/>
            <a:ext cx="1607520" cy="161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C:\Doorstart Canonproject\Jacky en Hetty 2015 2016\bosstraat-65-150x150.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888" y="210430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Doorstart Canonproject\Jacky en Hetty 2015 2016\WvA21.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9377" y="3632027"/>
            <a:ext cx="3687763" cy="2773363"/>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Doorstart Canonproject\Jacky en Hetty 2015 2016\ab40.pn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552" y="3674860"/>
            <a:ext cx="3537664" cy="26742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Doorstart Canonproject\Jacky en Hetty 2015 2016\sec_laan22-150x150.png">
            <a:hlinkClick r:id="rId9"/>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98091" y="69841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Doorstart Canonproject\Jacky en Hetty 2015 2016\WvA2.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7544" y="260648"/>
            <a:ext cx="2039016" cy="136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9167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Slachtoffers en overlevenden</a:t>
            </a:r>
            <a:endParaRPr lang="nl-NL" dirty="0"/>
          </a:p>
        </p:txBody>
      </p:sp>
      <p:pic>
        <p:nvPicPr>
          <p:cNvPr id="5126" name="Picture 6" descr="C:\Doorstart Canonproject\Jacky en Hetty 2015 2016\Hetty en Jac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209273"/>
            <a:ext cx="200977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Doorstart Canonproject\Jacky en Hetty 2015 2016\AB40_kinder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357" y="4551257"/>
            <a:ext cx="2971175" cy="19442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Doorstart Canonproject\Jacky en Hetty 2015 2016\gertrud_mainzer_Foto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700" y="3456236"/>
            <a:ext cx="1512168" cy="2912003"/>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Doorstart Canonproject\Jacky en Hetty 2015 2016\bep en 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123671"/>
            <a:ext cx="1544060" cy="278856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oorstart Canonproject\Jacky en Hetty 2015 2016\namen op het Joods Monument.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539553" y="2077825"/>
            <a:ext cx="2420786" cy="430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899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                    Herdenken  </a:t>
            </a:r>
            <a:endParaRPr lang="nl-NL"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56" y="620688"/>
            <a:ext cx="3168352" cy="580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5005" y="1772815"/>
            <a:ext cx="2155663" cy="20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F:\Doorstart Canonproject\Jacky en Hetty 2015 2016\Joods Monument.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2420888"/>
            <a:ext cx="2680076" cy="400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31187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698</TotalTime>
  <Words>1913</Words>
  <Application>Microsoft Macintosh PowerPoint</Application>
  <PresentationFormat>On-screen Show (4:3)</PresentationFormat>
  <Paragraphs>73</Paragraphs>
  <Slides>9</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1" baseType="lpstr">
      <vt:lpstr>Austin</vt:lpstr>
      <vt:lpstr>Document</vt:lpstr>
      <vt:lpstr>Joodse onderduikers in Driebergen-Rijsenburg</vt:lpstr>
      <vt:lpstr>Wie zijn Joden en wat betekent Jood zijn?</vt:lpstr>
      <vt:lpstr>Hitler in Duitsland</vt:lpstr>
      <vt:lpstr>Joden op de vlucht</vt:lpstr>
      <vt:lpstr>Joden in Nederland en in Driebergen-Rijsenburg</vt:lpstr>
      <vt:lpstr>Onderduiken</vt:lpstr>
      <vt:lpstr>Onderduikadressen</vt:lpstr>
      <vt:lpstr>Slachtoffers en overlevenden</vt:lpstr>
      <vt:lpstr>                    Herdenken  </vt:lpstr>
    </vt:vector>
  </TitlesOfParts>
  <Company>Christelijk Gymnasium Utrecht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Joodse onderduikers in Driebergen-Rijsenburg</dc:title>
  <dc:creator>Annet</dc:creator>
  <cp:lastModifiedBy>Harry Kanton</cp:lastModifiedBy>
  <cp:revision>65</cp:revision>
  <dcterms:created xsi:type="dcterms:W3CDTF">2015-11-16T20:40:56Z</dcterms:created>
  <dcterms:modified xsi:type="dcterms:W3CDTF">2016-04-18T15:27:10Z</dcterms:modified>
</cp:coreProperties>
</file>